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  <p:sldId id="264" r:id="rId10"/>
    <p:sldId id="265" r:id="rId11"/>
    <p:sldId id="267" r:id="rId12"/>
    <p:sldId id="270" r:id="rId13"/>
    <p:sldId id="269" r:id="rId14"/>
    <p:sldId id="268" r:id="rId15"/>
    <p:sldId id="273" r:id="rId16"/>
    <p:sldId id="275" r:id="rId17"/>
    <p:sldId id="276" r:id="rId18"/>
    <p:sldId id="277" r:id="rId19"/>
    <p:sldId id="271" r:id="rId20"/>
    <p:sldId id="274" r:id="rId21"/>
    <p:sldId id="27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California State Board of Equalization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April 12,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County-Assessed Properties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710B3B-F398-4A18-B62C-0E13A8A6D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63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0BD46-CDFE-45AC-ACE6-5A4F0AA41E10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17979C-61C0-41D6-8536-CF85BE189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17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979C-61C0-41D6-8536-CF85BE1895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3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7A264A-8399-4F58-B3BD-7D65510C5E84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9F9436-A7DF-4705-8B54-3ED46E3E4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Preliminary Change of Ownership Report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BOE-502-A</a:t>
            </a:r>
            <a:endParaRPr lang="en-US" dirty="0"/>
          </a:p>
        </p:txBody>
      </p:sp>
      <p:pic>
        <p:nvPicPr>
          <p:cNvPr id="4" name="Picture 8" descr="boe_logo_wa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35940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PCOR’s filed for transactions other than sales</a:t>
            </a:r>
          </a:p>
          <a:p>
            <a:r>
              <a:rPr lang="en-US" dirty="0" smtClean="0"/>
              <a:t>Assessor may send PCOR instead of COS</a:t>
            </a:r>
          </a:p>
          <a:p>
            <a:r>
              <a:rPr lang="en-US" dirty="0" smtClean="0"/>
              <a:t>Helpful information for those not using an escrow company!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56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i="1" u="sng" dirty="0" smtClean="0">
                <a:solidFill>
                  <a:schemeClr val="accent2"/>
                </a:solidFill>
              </a:rPr>
              <a:t>Preliminary Change of Ownership Report </a:t>
            </a:r>
          </a:p>
          <a:p>
            <a:r>
              <a:rPr lang="en-US" dirty="0" smtClean="0"/>
              <a:t>Provided to county recorder when document evidencing a change in ownership is recorded</a:t>
            </a:r>
          </a:p>
          <a:p>
            <a:endParaRPr lang="en-US" sz="1200" dirty="0"/>
          </a:p>
          <a:p>
            <a:pPr marL="109728" indent="0">
              <a:buNone/>
            </a:pPr>
            <a:r>
              <a:rPr lang="en-US" i="1" u="sng" dirty="0" smtClean="0">
                <a:solidFill>
                  <a:schemeClr val="accent2"/>
                </a:solidFill>
              </a:rPr>
              <a:t>Change in Ownership Statement 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/>
              <a:t>Filed with assessor whenever a change in ownership occurs</a:t>
            </a:r>
          </a:p>
          <a:p>
            <a:pPr lvl="1"/>
            <a:r>
              <a:rPr lang="en-US" dirty="0" smtClean="0"/>
              <a:t>Unrecorded contract of sale</a:t>
            </a:r>
          </a:p>
          <a:p>
            <a:pPr lvl="1"/>
            <a:r>
              <a:rPr lang="en-US" dirty="0" smtClean="0"/>
              <a:t>Date of death – </a:t>
            </a:r>
          </a:p>
          <a:p>
            <a:pPr lvl="2"/>
            <a:r>
              <a:rPr lang="en-US" dirty="0" smtClean="0"/>
              <a:t>Probate - When inventory and appraisal is filed</a:t>
            </a:r>
          </a:p>
          <a:p>
            <a:pPr lvl="2"/>
            <a:r>
              <a:rPr lang="en-US" dirty="0" smtClean="0"/>
              <a:t>Other – 150 days after date of death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What is the difference between a PCOR and a COS?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11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 marL="109728" indent="0">
              <a:buNone/>
            </a:pPr>
            <a:r>
              <a:rPr lang="en-US" i="1" u="sng" dirty="0" smtClean="0">
                <a:solidFill>
                  <a:schemeClr val="accent2"/>
                </a:solidFill>
              </a:rPr>
              <a:t>Preliminary Change of Ownership Report</a:t>
            </a:r>
            <a:endParaRPr lang="en-US" u="sng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Penalty: $20 recording fee if not provided</a:t>
            </a:r>
          </a:p>
          <a:p>
            <a:endParaRPr lang="en-US" sz="800" dirty="0" smtClean="0"/>
          </a:p>
          <a:p>
            <a:pPr marL="109728" indent="0">
              <a:buNone/>
            </a:pPr>
            <a:r>
              <a:rPr lang="en-US" i="1" u="sng" dirty="0" smtClean="0">
                <a:solidFill>
                  <a:schemeClr val="accent2"/>
                </a:solidFill>
              </a:rPr>
              <a:t>Change in Ownership Statement 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/>
              <a:t>Penalty: No penalty unless assessor makes request</a:t>
            </a:r>
          </a:p>
          <a:p>
            <a:pPr lvl="1"/>
            <a:r>
              <a:rPr lang="en-US" dirty="0" smtClean="0"/>
              <a:t>Upon request, must file within 90 days</a:t>
            </a:r>
          </a:p>
          <a:p>
            <a:pPr lvl="1"/>
            <a:r>
              <a:rPr lang="en-US" dirty="0" smtClean="0"/>
              <a:t>Penalty: Greater of: </a:t>
            </a:r>
          </a:p>
          <a:p>
            <a:pPr lvl="2"/>
            <a:r>
              <a:rPr lang="en-US" dirty="0" smtClean="0"/>
              <a:t>(A) $100</a:t>
            </a:r>
          </a:p>
          <a:p>
            <a:pPr lvl="2"/>
            <a:r>
              <a:rPr lang="en-US" dirty="0" smtClean="0"/>
              <a:t>(B) 10% of taxes on new base year value, not to exceed $5,000 (HOX) or $20,000 (no HOX)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Are there any penalties?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2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Some counties now accept electronic filing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Can a PCOR be filed electronically?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55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A COS requires an original signature, but not a PCOR.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Does a PCOR require an original signature?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0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491"/>
          </a:xfrm>
        </p:spPr>
        <p:txBody>
          <a:bodyPr/>
          <a:lstStyle/>
          <a:p>
            <a:r>
              <a:rPr lang="en-US" dirty="0" smtClean="0"/>
              <a:t>Industry requested the change.</a:t>
            </a:r>
          </a:p>
          <a:p>
            <a:r>
              <a:rPr lang="en-US" dirty="0" smtClean="0"/>
              <a:t>The determination of original transferor status is a factual determination made from deeds recorded.  No request or additional forms need be filed.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Why was the joint tenancy question deleted a couple years ago?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10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/>
          <a:lstStyle/>
          <a:p>
            <a:r>
              <a:rPr lang="en-US" dirty="0" smtClean="0"/>
              <a:t>Coordinated effort:</a:t>
            </a:r>
          </a:p>
          <a:p>
            <a:pPr lvl="1"/>
            <a:r>
              <a:rPr lang="en-US" dirty="0" smtClean="0"/>
              <a:t>BOE</a:t>
            </a:r>
          </a:p>
          <a:p>
            <a:pPr lvl="1"/>
            <a:r>
              <a:rPr lang="en-US" dirty="0" smtClean="0"/>
              <a:t>California Assessors’ Association, Forms Subcommittee</a:t>
            </a:r>
          </a:p>
          <a:p>
            <a:pPr lvl="1"/>
            <a:r>
              <a:rPr lang="en-US" dirty="0" smtClean="0"/>
              <a:t>Interested parties meeting</a:t>
            </a:r>
          </a:p>
          <a:p>
            <a:r>
              <a:rPr lang="en-US" dirty="0" smtClean="0"/>
              <a:t>Forms Subcommittee and BOE meet annually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How do forms get changed?</a:t>
            </a:r>
            <a:endParaRPr lang="en-US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5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www.boe.ca.gov/proptaxes/proptax.htm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Where can I find information?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6410" t="13222" r="7212" b="4647"/>
          <a:stretch/>
        </p:blipFill>
        <p:spPr bwMode="auto">
          <a:xfrm>
            <a:off x="1371600" y="1676400"/>
            <a:ext cx="6477000" cy="4952999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7945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 smtClean="0"/>
              <a:t>Difference between old value and new value, prorated for remainder of fiscal year</a:t>
            </a:r>
          </a:p>
          <a:p>
            <a:pPr marL="109728" indent="0">
              <a:buNone/>
            </a:pPr>
            <a:endParaRPr lang="en-US" sz="800" dirty="0" smtClean="0"/>
          </a:p>
          <a:p>
            <a:r>
              <a:rPr lang="en-US" u="sng" dirty="0" smtClean="0"/>
              <a:t>June 1 – December 31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One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supplemental assessment</a:t>
            </a:r>
          </a:p>
          <a:p>
            <a:pPr marL="393192" lvl="1" indent="0">
              <a:buNone/>
            </a:pPr>
            <a:endParaRPr lang="en-US" sz="800" dirty="0" smtClean="0"/>
          </a:p>
          <a:p>
            <a:r>
              <a:rPr lang="en-US" u="sng" dirty="0" smtClean="0"/>
              <a:t>January 1 – May 31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Two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supplemental assessments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Current fiscal year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Roll being prepared</a:t>
            </a:r>
          </a:p>
          <a:p>
            <a:pPr marL="630936" lvl="2" indent="0">
              <a:buNone/>
            </a:pPr>
            <a:endParaRPr lang="en-US" sz="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 panose="03010101010101010101" pitchFamily="66" charset="0"/>
              </a:rPr>
              <a:t>What is a supplemental assessment?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5915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Transfer of </a:t>
            </a:r>
            <a:r>
              <a:rPr lang="en-US" b="1" dirty="0" smtClean="0">
                <a:solidFill>
                  <a:schemeClr val="accent2"/>
                </a:solidFill>
              </a:rPr>
              <a:t>real property </a:t>
            </a:r>
            <a:r>
              <a:rPr lang="en-US" dirty="0" smtClean="0"/>
              <a:t>between legal entities</a:t>
            </a:r>
          </a:p>
          <a:p>
            <a:pPr lvl="1"/>
            <a:r>
              <a:rPr lang="en-US" dirty="0" smtClean="0"/>
              <a:t>File PCOR when deed is recorded</a:t>
            </a:r>
          </a:p>
          <a:p>
            <a:pPr lvl="1"/>
            <a:endParaRPr lang="en-US" sz="1200" dirty="0"/>
          </a:p>
          <a:p>
            <a:r>
              <a:rPr lang="en-US" dirty="0" smtClean="0"/>
              <a:t>Transfer of </a:t>
            </a:r>
            <a:r>
              <a:rPr lang="en-US" b="1" dirty="0" smtClean="0">
                <a:solidFill>
                  <a:schemeClr val="accent2"/>
                </a:solidFill>
              </a:rPr>
              <a:t>interest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chemeClr val="accent2"/>
                </a:solidFill>
              </a:rPr>
              <a:t>legal entity</a:t>
            </a:r>
          </a:p>
          <a:p>
            <a:pPr lvl="1"/>
            <a:r>
              <a:rPr lang="en-US" dirty="0" smtClean="0"/>
              <a:t>File </a:t>
            </a:r>
            <a:r>
              <a:rPr lang="en-US" dirty="0"/>
              <a:t>BOE-100-B, </a:t>
            </a:r>
            <a:r>
              <a:rPr lang="en-US" i="1" dirty="0"/>
              <a:t>Statement of Change in Control and Ownership of Legal </a:t>
            </a:r>
            <a:r>
              <a:rPr lang="en-US" i="1" dirty="0" smtClean="0"/>
              <a:t>Entities</a:t>
            </a:r>
            <a:r>
              <a:rPr lang="en-US" dirty="0" smtClean="0"/>
              <a:t>, with BOE</a:t>
            </a:r>
          </a:p>
          <a:p>
            <a:pPr lvl="2"/>
            <a:r>
              <a:rPr lang="en-US" dirty="0" smtClean="0"/>
              <a:t>Change in control – acquisition of more than 50%</a:t>
            </a:r>
          </a:p>
          <a:p>
            <a:pPr lvl="2"/>
            <a:r>
              <a:rPr lang="en-US" dirty="0" smtClean="0"/>
              <a:t>Change in ownership – more than 50% of original co-owner interests transfer</a:t>
            </a:r>
          </a:p>
          <a:p>
            <a:pPr lvl="2"/>
            <a:r>
              <a:rPr lang="en-US" dirty="0" smtClean="0"/>
              <a:t>See </a:t>
            </a:r>
            <a:r>
              <a:rPr lang="en-US" dirty="0"/>
              <a:t>BOE website: </a:t>
            </a:r>
            <a:r>
              <a:rPr lang="en-US" u="sng" dirty="0" smtClean="0"/>
              <a:t>www.boe.ca.gov/proptaxes/leop.htm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66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presumes a grant of title is a change in ownership</a:t>
            </a:r>
          </a:p>
          <a:p>
            <a:r>
              <a:rPr lang="en-US" dirty="0" smtClean="0"/>
              <a:t>Change in ownership = reassessment to current market value</a:t>
            </a:r>
          </a:p>
          <a:p>
            <a:pPr>
              <a:spcAft>
                <a:spcPts val="1800"/>
              </a:spcAft>
            </a:pPr>
            <a:r>
              <a:rPr lang="en-US" i="1" dirty="0" smtClean="0"/>
              <a:t>Presumption:</a:t>
            </a:r>
            <a:r>
              <a:rPr lang="en-US" dirty="0" smtClean="0"/>
              <a:t>  Purchase price = market value</a:t>
            </a:r>
          </a:p>
          <a:p>
            <a:r>
              <a:rPr lang="en-US" dirty="0" smtClean="0"/>
              <a:t>PCOR provides </a:t>
            </a:r>
            <a:r>
              <a:rPr lang="en-US" dirty="0"/>
              <a:t>information to Assessor:</a:t>
            </a:r>
          </a:p>
          <a:p>
            <a:pPr lvl="1"/>
            <a:r>
              <a:rPr lang="en-US" dirty="0"/>
              <a:t>Change in Ownership </a:t>
            </a:r>
            <a:r>
              <a:rPr lang="en-US" dirty="0" smtClean="0"/>
              <a:t>exclusions (Part 1)</a:t>
            </a:r>
            <a:endParaRPr lang="en-US" dirty="0"/>
          </a:p>
          <a:p>
            <a:pPr lvl="1"/>
            <a:r>
              <a:rPr lang="en-US" dirty="0" smtClean="0"/>
              <a:t>Assessment information (Parts 2-4)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a PCOR?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35795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Property Tax </a:t>
            </a:r>
            <a:r>
              <a:rPr lang="en-US" dirty="0" smtClean="0">
                <a:solidFill>
                  <a:srgbClr val="0000FF"/>
                </a:solidFill>
              </a:rPr>
              <a:t>Oversight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Advisory agency on PT assessment matters</a:t>
            </a:r>
          </a:p>
          <a:p>
            <a:pPr lvl="1"/>
            <a:r>
              <a:rPr lang="en-US" dirty="0" smtClean="0"/>
              <a:t>Survey county procedures</a:t>
            </a:r>
          </a:p>
          <a:p>
            <a:pPr lvl="1"/>
            <a:r>
              <a:rPr lang="en-US" dirty="0" smtClean="0"/>
              <a:t>Appraiser Training &amp; Certification</a:t>
            </a:r>
          </a:p>
          <a:p>
            <a:pPr lvl="1"/>
            <a:r>
              <a:rPr lang="en-US" dirty="0" smtClean="0"/>
              <a:t>Co-administration of Welfare Exemption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Assessment of Railroads &amp; Public Utilities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Collection of :</a:t>
            </a:r>
          </a:p>
          <a:p>
            <a:pPr lvl="1"/>
            <a:r>
              <a:rPr lang="en-US" dirty="0" smtClean="0"/>
              <a:t>Private Railroad Car Tax</a:t>
            </a:r>
          </a:p>
          <a:p>
            <a:pPr lvl="1"/>
            <a:r>
              <a:rPr lang="en-US" dirty="0" smtClean="0"/>
              <a:t>Timber Tax</a:t>
            </a:r>
          </a:p>
          <a:p>
            <a:pPr lvl="1"/>
            <a:r>
              <a:rPr lang="en-US" dirty="0" smtClean="0"/>
              <a:t>Sales and Use Tax</a:t>
            </a:r>
          </a:p>
          <a:p>
            <a:pPr lvl="1"/>
            <a:r>
              <a:rPr lang="en-US" dirty="0" smtClean="0"/>
              <a:t>30 Special Taxes &amp; Fees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BOE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68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09600" y="1481138"/>
            <a:ext cx="8001000" cy="452596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Give us a call!</a:t>
            </a:r>
          </a:p>
          <a:p>
            <a:pPr marL="109728" indent="0">
              <a:buNone/>
            </a:pPr>
            <a:endParaRPr lang="en-US" dirty="0" smtClean="0">
              <a:latin typeface="Lucida Calligraphy" panose="03010101010101010101" pitchFamily="66" charset="0"/>
            </a:endParaRPr>
          </a:p>
          <a:p>
            <a:pPr marL="109728" indent="0">
              <a:buNone/>
            </a:pPr>
            <a:r>
              <a:rPr lang="en-US" sz="4000" dirty="0" smtClean="0">
                <a:latin typeface="Californian FB" panose="0207040306080B030204" pitchFamily="18" charset="0"/>
              </a:rPr>
              <a:t>Board of Equalization</a:t>
            </a:r>
          </a:p>
          <a:p>
            <a:pPr marL="109728" indent="0">
              <a:buNone/>
            </a:pPr>
            <a:r>
              <a:rPr lang="en-US" sz="4000" dirty="0" smtClean="0">
                <a:latin typeface="Californian FB" panose="0207040306080B030204" pitchFamily="18" charset="0"/>
              </a:rPr>
              <a:t>County-Assessed Properties Division</a:t>
            </a:r>
          </a:p>
          <a:p>
            <a:pPr marL="109728" indent="0">
              <a:buNone/>
            </a:pPr>
            <a:r>
              <a:rPr lang="en-US" sz="4000" dirty="0" smtClean="0">
                <a:latin typeface="Californian FB" panose="0207040306080B030204" pitchFamily="18" charset="0"/>
              </a:rPr>
              <a:t>1-916-274-3350</a:t>
            </a:r>
            <a:endParaRPr lang="en-US" sz="4000" dirty="0">
              <a:latin typeface="Californian FB" panose="0207040306080B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772400" y="1481138"/>
            <a:ext cx="1371600" cy="452596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7467600" cy="1249362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Questions?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5" name="AutoShape 2" descr="data:image/jpeg;base64,/9j/4AAQSkZJRgABAQAAAQABAAD/2wCEAAkGBxQQEhUUEhQUFRQVFRcXFBYUFBQVFxcXFhQWGBQWFxUYHCggHRolHBQUITEhJSkrLi4uFx8zODMsNygtLisBCgoKDg0OGxAQGzQmHyQsLCwsLCwsLCwsLCwsLCwsLCwsLCwsLCwsLCwsLCwsLCwsLCwsLCwsLCwsLCwsLCwsLP/AABEIASoAqQMBEQACEQEDEQH/xAAbAAABBQEBAAAAAAAAAAAAAAAAAQMEBQYHAv/EADwQAAEDAgQDBgMGBQQDAQAAAAEAAgMEEQUSITEGQVETImFxgZEyobEHFELB0fAjM1JichaS4fEVgqJT/8QAGwEBAAIDAQEAAAAAAAAAAAAAAAQFAQMGAgf/xAAuEQACAgICAgICAQQCAgMBAAAAAQIDBBEFIRIxE0EiUTIUFWFxgZEGoTNCUiP/2gAMAwEAAhEDEQA/AO4IAQAgBACAEAIAQAgBAF1gCLIAry/Q+ymhpnyOdmJFjzH0XIx4+/Luk7XpfRNdsYRXiezeF1rrQ1Zx2QoxfQ2rVtlq3VdpCXlFP9kL0egvYBAKgBAIgBACAEAIAQAgBACAEAICqx3H4aJmaV2p+Fo1c7yH5rZXVKb6JGPi2Xy1BGLn+0p5P8OBoHLM8kn0A091Njhr7ZbR4Va/KROw37RGuIE8eQf1MOYeosCvM8F6/F7NN3EtLcHs2lJVNlaHxuDmuFwQbgqDKDi9MqZwlCXjIZxOs7ICwuSqflc94la8V2zbRT8kiJT0r5CHP2OvmqfG4/IzJq670brJwgvGPsuAF1qjpJIhAvQC6wAWQCAEAqAblkDRcmwWqyyEI7k9Iylt6RWS4wPwi/if0VLdzUYvUFslQxG/Y2MXd0HzUZc3Yn3E2PEX7JNPijXaO0+isMbl65vUujTPGlH0WAKt4yUltEZ9HgTDNluL9Li/ssmfF62OIYBABQHCeMcQdPWTFxPce6No6NYbbeNifVXGPFRivE6/jqowoWvvsvODcFimpamadujQQx1yLZW3JHqR7LXfdJTUYkXOypwvjCtmUEim/wCi3T2vRuvsrr3dpLDe7MmcDoQ4A287/JV+dBaUvsoeZqWlP79GzxipAIaWh2l9bj6LiObzoVzVcob+ytxqnJNp6J2Hz52A2ty9lbcbkK6hSS0R7YeMtEpWBrGKmqZH8bmt/wAiB9VrnZCPtnpQk/Q5HIHC4II6heoyUltGJJrpik2Xoxp/RBOM04dlM0d9rZ2rz5xN39NbrfiTmPBFwQR4L0ammumekMGYxStzvIHwt0H5lcdyWZK6zxj/ABRbY1PjHy+2GH0hlJ1sBuV4wMF5Mv8ABm+5V9fZZnB220cb+it5cLDXTIf9XLfaKmeMscWu3CoMiiVFnjIn1yU47RaYNU5rsPLUeSveHy3JOEvr0Qcqvx1JGMoeEatmIdsSOz7UvMmYZi3U5cu/QdFaqqXy+TLSfI47w/i1+WjpClHP/wCSLW4hHCLvda+w3PsF7hXKb6RHvya6f5sShxGOa/ZuvblsfYpOuUPaMUZVd38GVWKcHUlTIZZI++fiLXFubzAXqN84LSZaVZ11cfGLMr9o+Jtpo2UUADGluZ4bpZt9G+pF/RSsaDlLzZY8ZS7rHdPsxeD4TNVuywsLrbnZov1JU2dsa+5FzflV0L83/wAHWeC+FxQscXkOlfbMRsANmj33VVfc7H0cxnZryJf4RfzUzX2zAGyrsjDpv/nHZEhNx9DkbA0WAAA2W6qqNcfGK0jw229sHFevoLXopsJw3MDLUMvK8nR+uVt+60dBZRKsfy3Kztkq27Wo1vpHmCIQVYjj0ZLG5xZya5paLgcr5isQh8V3jH00epN2U+Uvafsxf2j4+8zGnaS2NgGcD8TiL6+AFtFnIse/FMvuDwYOHyyW39FJPhHZ0kdQXfzHlobbkL2I67LS62oKRZVZinlSo10iTwfxDJTTxszExPcGuYdQMxsC3obkfNeqbGpa2aOVwK7KpWJfkuzsOf8AdlYdnF+LMjNRSNdlyk66EDdcRbgXRn4tb7LuORW47NNhlN2cYB33PmV1mFR8NSX2VF0/ObZKKltpLs1ezMYvUB8hy7AWv5LjuVyIzu3H/Rb4lcow7H8ABLyeQb9SP0Ujha38rf8Ag15r1FL/ACXrpA3cgeq6S3IrqW5vRWqLYy6tZ1UKXLY0f/se/hmzDcT1o+8OudLNy6HbKPzurbB5bGcOmcnzFNvzPfr6F4amvUMyG+97H8NtVMuy6bK9KSNHGQmr469HQVX9M67/AEc2+03BoXSsmfUshe5oaWvDnZgDoQG68/JTcexxWtF1xuRbCLjGOzU8EYdFT0rBC9sod3nSNtZxP6bLRdJyl2Qs22dlrc1p/ossVxJtO3M7W5sANyUpplbLUSnzMuGNDymZybiqQ/C1rR7lWEcCK9s523nrX/BDTeJZurf9q9vBhsj/AN8ydlnh3EocQ2UBv9w29eii24Tj3EtcPnVY/G1aLXF8QEELpbXsBYdSTZo9yFWWzVcWzpKIK2SSI2DYe5pM0zs0zwLnkwcmNHT6rXTVr85e2bb7Vrwj6Q3i3CtLVSCSWO79BcOc24G1wDqts6oye2jZRyF9MfCEtI5tx5ifaVH3eNuWOD+Gxg/q0B09goWRLyagjqOIoVdLvm+33sv+EOBHskZNUkd3vNjGuvIuPh0C2047i9sr+S5pWxdVXr9nRcqmHN9hZedD66EJsjelsLszeL4xmuyM93mevl4LmeS5Nyfx1+i2xcPX5z9ldSQukcGtGvyHiqnHx55E/FEq2yNa7LztBA3IzV34neKn5GbHDj8NL7+2Vyg7peUvR5pacykknTmVCwsO3Pk3J9CdirWkib/4wdT8lbv/AMdq8epPZp/qZFXimDsfYSNDgNiNCPVVOViXYT69HiyqrIWpobw/DY4L9m219zqT7lQJZNkn0z1RiVU/wRawVRG+oVthcxOtqM/R6nUn69nP/tJ4ZqaioE8DDKxzGts0i7SCeRI0N132DlVyr3stOMy66YuE+jU/Z3g0tHSBk2j3PLyy4OW9tNNL6LXfNSltFdyF8brnKPo9cdNPZxkDQON/C4Unj2vNo5bm65TqWlvsgcKYS2YOfI0lo0aDcAnn9QpGbk+GowZB4rjo2JysX/BeVfDkLmkNbkNtCCfndQoZlil29lpdxNEofjHTMPLdri07gkH0V3H84p/s4+dUq5uJqaWWaejAhEb3teG2l1bZpB9wLLn8+pwnqKO54O9TpTsfro07AbC+/Oy0r12TX76FcshHJcV4lpm4kS6ka7JKGuku7Nma62cN2Nj66KFKyPyaSOnpwr3hNqzS1vX+DrTVMOYZ7WQIgKviOoLITbdxDffdVnK3OvHbRKw61O1JmRp2l7mtG7jZcbTW7ZqP2y+tfxwcv0a7sBTRHLv15knmuqyFDBxW4+/2UHnK6zv0VQXCzk5vcvssNa9FlhU4HdPPb9Pkul4HNjB/DL7IWTXv8kW668hjVRHmaQoedRG6mUWeovTKcL561qWif/k9XWNfRjRKoZ7Gx2XR8HmOMnVJ9Gi2G+x6TEom6GRgPTO2/tddK8qpfa/7Naosl6ixG4hC/TtIz4Zmn5LMcqr/APS/7MTx567i/wDokssBpa3hstyl5GrxUSkxviWKAENIfJya03sf7jy8lNx8Odr9dFdl59dMdb2znr6guJJ3JufMroFDwgl+jkp7nPf7OjcKUpip2h2hcS4jpe1vkAuczLFOxtHXcZS6qEmWE9fGzRz2g9L6+yrZ5VUOnIsHJIbbikLtnt9Tb6rxHPofXkjHlForZOFaOSf7yYmuluHXB0Lhs4tGhO2vgtsfjk/KLJsc69V/EpfiX4W7ZEFWQKgIWLUXbxll7HcHxCh52MsipwN1FvxTUiqwnAnRSB73A22Db79SqvA4l02+cn6JmTmq2PjFDuMYlESIxI0vBuWggnQdAvPP/wDw9GvFos/m4vX7K9sgXFNfZOcWh5pW6iTjOLX7NLW1o0cZ0HkvpdD3BbKp+2eitk1+LRhFG46nzXzbK0rX/ssY7aKvF8ZbD3R3n9OQ80rpcu36JePiytf+DMz4hJKe84+Q0HsFKilDuJbwxa4LpCNWG37Z7aSFIWE2NFJxRxFPSsYyKRzQ++bW4IFtNfMK/wCIusT8m96Oc52MVFRitNkfherdXP7NoAk01LgGm/idb+C7nG5mrWrFpnEy4m2xuUDp2BcINiIfMQ9w2AvkHvuteTyLt6h0iZi8Uq3ufbHeI8aLD2UZsfxOHLwC5Hk89wfx1+yxsnrpFLhlOZpA29idSTr+yqSil5Fvi2aorbLauwB0bS5rswG4tY+im5PDzhHygzY6uinhrHxm7HEeW3sq2nItqluLNSk4+jUYFjYm7jtHj2d5ePguowOQ+ZeM/ZIhNMu7q1NgICm4nq3RxgNNi42v4WVRy+ROqn8Sbg1Rss/L6Ob43jkjCY43uFx3yCb68lS4dli/Nv2dXicdVNeckVvDsMkk7Gw2zkm1zYWA71/RWtmP88fAk50qqqG5ekbGbEmRPdHK4Me3RwO3mDsQuZyOLurnpIpK6p2wU4LaZFn4siiIy3k1Ga1wAL668za634XHTdqlZ6Nn9ussi99HRqWYSMa9pu1zQ5p6gi4Xcx1ro5acXGTi/aHXGwXm16g2F7Mpitb2Ubn8+Q8TsvnLXyWst8elzkoGFfIXEuJuSblTdaWkdLGCjHUfocjOq8tGJejT4Dw8KiMyOcW6kNAty5m6tcLjFdX8kmUmZyEqbPCKKasgMT3Mdu02VZfS67HB/RZUWqyCmvsz3EuFCoa05wwtvbNsb2uPkpmFkfGta2QOSw1ct700McN4SKfM7tA9zrfDsLa+/wCi25eTOWtLWjzx2FCtPck2zr3CeKGois43ew2J6jkf30V1gZLuq19orOQxlTb16ZkMQee2kzb53X9yuczNu6WyknvbPdBKRIwt3zC3uvGNJq2OvYj7Ojv2N+i7Oa3B/wCiX9HNJX6nzP1XD2Jeb/RDl7PEVQY3Bzd2m4/fReqZuuSYi9M2n+pIvH2V7/cUSPmReq+NpHr6Nszcrhp9D1UfIx4Xw8JGyq2VcvKJyTi3hmoincWRySxusWuYxzzsLhwaNDe6rf7f8b67R2XHctTOlKckmi84A4fkp3OqagdmGsOVr9DYjvOcDtop9FTh+Uit5fPjfqip7WzIcRYn95qJJRs53d/xGjfkFEul5SL7jsd0URiyr1JAAuSbADck7BeEv0TJzUE5P0d44dpXQ0sEb/iZExrvMNAKt4LUUfOcuxWXSnH02yRiEuVh8dB6qu5XIVOO/wDPR4ph5SMPxaT2bembX2/7XFYncmdDxyXyGWaVMaLvRIiCwlt6Rqsels6jw/TdlTxtO+W7vM6n6rscKr4qIxZxmXZ8l0mjA45UiSokcNs1h6afkuXzpKd7aOlwouFCTXZyfiCrfJM/OTZri1o5AA22V3j1xrrSicrn3Tnc02RsOq3xSNcwkG40HMX1BC2WVxnBpmvFunXYvF/Z3b7PSe0l6ZBfzvp+aicQmpy16L7l3uuL+y9xjhts7s7XZHnfS4PmLjVTMvjo3vyi9HOSrUjxhHDLYXB73ZyPhAFgD131XnG4yNU/J9iFfj7LHG6sQwvdztYeJOgUvMs+Ops9yekc4L1x2tkLZ4uToNSdAOpOwXqEfJ6RlLZqv9Kf3lWn9vke/iZsV0xLEQCWQGJ+1OvdFTNY02Er7OP9rdSPXRR8mTUei54OmNmRt/RzPBcOfVzNhj+J3M7NaN3Hy/RQYVub0ddm5MMapzkdb4d4Kp6Qh+sko2e/Yf4t2HnurCumMDi8zlb8lab0v0jTrbv6KwpMTqMzrDZv15rh+dzflt+NekT8evUdkCaiE7TGRe/y8VXYlNlk0q0Sld8T8iqdwNKD3ZIyP7swPyBXSriLWt7JS5uGu4sucG4SbE4PldncNhazQevip+Lxcan5T7ZAyuTnavGPSJPFeLfd4srT333DfAc3LZyGUqa/Fe2auPxXdZt+kc6zLlN79nWxXWilxbh+Kd2e5Y47lttfMHmp1GdKpePtFZk8TVe9+mN4bw1HE8Ou57ge7fa/KwG5WyzNstXhFa2a6OLpo/OT3o7DwfhJp4i54s9+pHQch++quuPxnVX37ZU8hkq6zr0i/VgQAcbLDaS2YOe8UY1278rD/DZt/ceZ8uS5rPy/leo+iNbPfRRF6r4wZqNVwpgLi4TSizRqxp3J5Ejornj8Fp+U0b6637ZtbK88ESD0vQBACAzHHlRSsp7VgLmk9xrfjLh/SeXmtN0oKP5FhxsL5XL4PZnuAsRw9rpOwbIyUMLj2pDnFjdSGkadNF4xvjk9R9k3m45kK/O7uK/RsYzUObnzMbcXDC0nToXX3U/UE9HJbyGvPf8AwPx12aHtNtDp0cNLe6r+RtWPTKRNxZfLplZQUxlPgNyuJ47Anm2Nv1vstrrVBaXsvYYQwWaLLuKMaumOoLRXSm5ex1bzyISjelsLvo5Rj1eZ53v5XLW+DQdP34rkM675bW2djg0fFTFfb9lfdQ0icW+C8Py1Wo7rL2zn8hzU/FwZ3dr0V2XyEKPx9v8ARtMH4bhprO+N/wDU7l/iOSvsbj6qv8s5/Jz7b3r6/Rd5h1Cn6eiF4s9IeTLcdYoYoxG02Ml7/wCI397hVnI3eEfBfZqulpaKLAeGH1DRI52Rh20u4+I6BV+Nx8rV5S9GuFW+2a/DeHoILENzOH4n94+nIK3qwq6/S7N8a0i3Us9irIEQAgBAYT7UuHpquON8AL3RF2Zg3IdbVo5nRRsmtyS0XXC5teNY1Z6f2Zv7OuFKkVTZp43RRxh2kgsXki2XKeWp1WrHqmp+T6LLmeRotp+Ot72dOxKrLMscYvI+4aDsAPicfAforKEU/wAn6OKunpeEfbGKqm7KnDb3IIuepJuT7qj/APIJ7xW/8kvj61CSiP4G3+HfqStPAV+OPv8AZvy3+eiyV8RhEB5kFwfJeWtpoynpnHcRpnQyOY8WIJ9RfQjwXIX1ShNqSO2xroWVpxYuHUjp5Gxt3cdfAcyvOPRKyxJIzk3xqrc9m64mx5mHRNjjAMhFmN5ADQud4fVdxh4u1pekcvi40sqbk/X2ymwPCp8Rj7aapka1xIaxhsNDrcA2+Sl2WRqfjGJJyLqsWfhGG/8AZV8T4DNQ2kZM9zCbZg5zXNJ2vY/NbKLoWLTRKw8mq9+LitkfBONp6dwEjjLHzDj3gOod+RXq3EjJdGzJ4yuxNw6ZpeIMMkr3RzwFronMaG96x1PeNvX5Lls7Etss6+jlL6ZxnpmzpYRGxrG6BoAHoFYQioxSPaXQ8F6RkVZAIBEAFAQG1M33hzDGOxDARJm1Lr6tyrztm3xh8e99k6yzs1ILIv8AJhkGWJ5nY4NZkDHAuN84JOw5W0C9xa8O/ZqcZfIn9EmoiDxZ2yiZNNd0PCz0SINxe0LBGGNs3YJjVV1Q8YehOTk9sr63Ho49B3nf27e6i5HKVU9e2anYkVr+JHnZjR53Kqp85Pf4x6Nfyg3iJ/NrT7heY85Z9xHzftFXjXGNJfJLFnkHIhpA/wDZWCza7oblAtcOu2fcX4ol8N8R0rnBjYhC522gs7wzDmtuNmUt+MVpkjLwciK8m/JGJ+0GVxrpM3IMDfLLcfMldZh68Oi14pRVCLj7LcRf2z4bksLc4H9LgQLjzv8AJac2C8VL7InMUx8VZ9mx41hDqKe/JmYeYIKiUPViKrBk1kR1+ziEsin5VjS1E7IueGcUlhuY3uGV219DfkRzXJ8hdOFqkmcnzcVC1TX2dnwms7eFklrZmg28efzVlTZ8kFIrIva2TLrZ6PQXWQCAVAIUBUcQzSsYDEHHXvZRcgW00VdyM74w/wD5Hie9dErCHvdE0ygh9tbix8LjrZSMV2OpfJ7PS9E1SUBCvMnpbM/4MzXVjpHHU2B0C+f8lyFt1r09JMtaaYxiv2UdfjDmkxsccv49d/ALOJdfGP8AJ9kLMlFtxiMtcsur/JVtfSJNPE9/wsc629gtkMOdq/Hsyo7G5HEX0II+q1xoUbNNnqMfyRzSUFxJJ1JN/Pmr2MFpdnSw/itLo9QVLoj1b9PELEqvslVZLitP0djr+GYsRihklu2Xsmd9lrm4BsRz3K6XEyJxgtFRVmzx5NQ9E3hzhiGhuY7ue6wc92psOQ6BbLbpT9mvJzLMjXm/RE+0auEVFIOclmD1Nz8gV7xobsPfG1+d6f67OKyG6mZNLmto69/s2HDfCVS5ovGWB9nFz9AAdtPLkuUysey+3WujjOVt+e78fSOsUNKIY2xt2Y0D25q0rgoxUV9ESK0iuo+KKaWYwsku8EjY2JG4DtisK2Ll4kyeBfXWrZR6ZdLYQxUMggBACxoCLIMnxFx1BSuLGAyyDQhpAa09C7r4LRO9R6LXD4m3IXk+kUI46rJNY6YZfBsjvnYLS7pyWtE/+040epW9lcOL3MJ7aIttc6XuP/Urmb+H3NyRKnx8fj8q5b0NUUgmGZpuDqT9b+K1umVX8jkb9wb8vZbgqJJ7eyE9mu4VjtEXH8TvkNF1HDVJUt/sk1rSKTHXDt328PewVJyaSyH4mqf8jEYxw0XuL4SBfUtNwLnoV6pzEo6mWONn+K8ZnjD+HCLGYtIH4W3N7HS5UieWpR/EzdmqW1A6vwpPmgsT8Li0eWhH1Vtxt26dSZDr8nHsubqzTTPfo5Jx/XyV1YKWBpf2WlhzeQMxPgLgX81Z48Y1x8pHRcdGGPV8tn2X/CX2ftgLZakh8g1DB8DT1/uK03ZLl1EiZnKSs3GvpG3nnbGLuIAHMqLGLk+ilstjBbk+iNTYnFMcrXgnpsfRe5VTh20aasyqx/hIzeE8BRwVPbiRxa1xcxhGxN93c7XUSNKUvIv7uWnbjqlr/k2QC3lSKgFQAgEQGf45xJ1NRSvZo42aD0L3Bt/mtVsvGLZO42hXZMYS9GO+z7CqcR/eqlzLl5bHnIsCDqbHd17qPTFa8pFxy99vn8FXpL6OnMtbTbkphzLbKfibB46mIte0XscrratNuR9l5nFSRJxcidc+n7OQcJRTMqXQgFzXB1g0X1Zz9rqgzKZWR/H2WHK4TVSn+zoFFgcr9XNyN5k7+g6qHj8XbN/l0jnY1MvppWwR+DRYDr0C6OXjj1fib/S0Y+SYuJJ3JuuYtl8knJkdvb7GKiqDfNRJ16Mxr8iC+oJ5pHr0bo1/o02ERGNgB0J1I6E/sLZKUnHZa01qKSaLNlQW6gkLFOTZBrTNzqjJ9oo/s1ytdUSPHfklIzHpvb3JXWvlI/jXN/RI5erqCr9JejoQCmJo58yvGjnXjH4e976KwwUu/wBnP805LS+jPUziHNy73FrdbqdZrwakUWP5Rsj4/s6WzbVUT9ndx3rs9IegQAgBACAq+JMJFZTvhJtmAsbbOBu0+4C8WR84uLJGLe6LVZ+jl7eB664iLRkDiQ7OMgvuRzUL+nn6+jqXzGJ4uevyOsYbTdhCyMuvkYGknTYWup0VpaOStn8ljlr2ZXirjOKNpjhcJJNQXA3a3S2+xOuy02XJJpFphcXZNqU1pFV9mODvMjqp4IblLWEg94kjM4eGhF/ErXjVv+TJ3OZcHBUQfr2dGqBdpUzRzG+zC8R1+aTINmfVc9yN7lLwRpnIppZ7AlVqXejzCO3ojU1O+b4RfXUnQe613SS6LCqiUv4mo4c4bBdmeb28NL+H6qTgYn9S+/4mycY0/wCzTfcIw+2Xl49Ffx4+hLWjS75+9lNxXURUTBI4/EcrWc3G19PZV2Twu35Vf8llgfJkT+P/ANlBgvE0VQ7IGljuQNtfK3NVuRg21Ly2WuVx1tC8pdo3uFT52a7g2V/xmR81PftHNZEPCY7WUbJm5Xi4+niCrWE3F7RCtohZHxmtkOhwKKF2ZrSXci43t5LbZkWTWpEanj6antLstQtBPFQAgEQAgBACAQlAcs4mx+evqTSUxszMWWBtnLb5i53JosfZQrLJTl4xOowcOnFo/qL1t/olS8LwUDGOm/jyu2adIxa19OY1G6mYuEpvsoeY/wDJLYw8YLX6JkmPTHQODGjZrAAB8ldwwqkj59fzOVZJvyGf/KS//o//AHFe3jQX0RP6/Jb/AJMylfWyNlfck3cTrrcHZcPyGP4XS2i2x8+zx7eyTRk1PcZ8dxdo6cyFVSi1/Htl7g3xukkzU08QYA1o0Gg/fVVzjOc9a7OuioQibLDafs42jnufMrtMLH+KlR+ylun5zbFJ/ijy/JTDVr7MX9q2DPnjhlj1MTnAs5kPy6gcyMg9CViWVXTB+f2XnBXxrual9mL4YwmUzse5pa1huS4WvpawHqqHOyq/jaT22dRyOXU6nCL22dc4fHdcep+gWzhE1U2zh8xrz6LZXZDBZAIAQCoBEAIAQCoDy5AYPhfg2SlrXzOewss/IBfMc50uOVlGhT4zci7zOSV2PGtLX7Jf2g6dieXfv/8ACucDXZw3MQ24lZw1Ssnec5ORovppcnYX91Ly73XBePsruNwFdY/NdGgnwyA6BgA6i4Pmqz+ps37L/wDteO1/ExPFIjpnhp79xdo5jzK13ZdL/mtsp8jCdM/x9EXAcZjZK0tGQ3trzB0IutdV2NNOMY6Z5oU67E9nSoyGnMAL9bC61/DDy3o6tTk12yyZVttvbw1XvWzHvohVNe1js52AsOpPgo2VlQx47l7NldUrHpFDW1rpXXd6DkAuNy8yV8236LqmmNcQpIHSODWjz6AeKxjY0r7NIzdZGtbZrqSARtDRyXbY9Kqgooo5zc3tj1lvPAIAQAgBAKgBACAEAzUl2U5fisct+ttFh710Zjra36OBYNUVv39ljN2/ajPfPtm74cD+G1/Cyr4/J8h218cP+kfS9devZ3bEoo3NAlaHC+gIvrbkrOM3F7RwltUbFqRHiip4hlawNB10HVJSlJ7ZmFcYLUUPNdEQTYWAub6Lzp+zLaSOI8W4k2Wofl1Ae/XkddLeFgFSTqsVkmymybHOWkVULiXNA3JFreaxqS/2RoQlKSR3ykmjLW5h3sovcc7C6uatuCOiiukhysliiBLhsLmy822KuLkz3FeUvFGPmxHtn326DkB0XE5llls3KT6+joKK1XDosKGIyOyRtGnxOcLrTi8fZfLT9Ee21KO5P/SNFQwiJxaANRe4Fl0+BT/S2On/ANlZZN2LbJ4V0aRUAIAQAgBAIgBACAEAhQHgRC97C/W2qx0nsz5P9jGJ/wAs+YWTBX4xjcdJEHOGY2aA0W1JGguttNTtl4o033KqPkc6r8dmqHOLzlafwN0Hr125roMfCjU9tHN5WbO1a3oo6rDTO7uNOb+0Xv5hQc/Aqm/N9HnG8m9R7ZcYPhVNQlslTMHy3/lMGbJ/lbcrnJVVwlvZ1WFxN8vyaNZJxtSykNGZmu7mkfRblbBFnLi70vRKxqvZJG58ThILNHdN+gKh8jJSx3pniimcLUpLRQQy30y2XGvpdMu9b9m2waFsEAcd3AOd1JOw+i67E8cbFUn/ALOfyH8ljRNpmEkvduRYDoFtxa5ys+aa9mqbX8USgrE1ggBACAEAIAQAgBACAEAWQEeviL2EDfRAYf7R4HtjjdbTO0evZkcvVWfGf/J/kreSW4IyOCxmWeNhAOZwFtdequcqUoVuRT0VwnZGJf8AG2KOo2imgayMvbeQsABynQC466rjsrKk/b7PoPCcVCe569GMoKR0r442fE5wAv1PNV8fzlo6nIX9PV5fosOI8HfSSiNxBNg4EaAg/wDSzOPxy0zxiZSy4ecSFSVr4ZM7DysRycOhC1y04OLNt2Grn2jqWBYZDUxxzBxyuF8hIuDzBPndR6uIo8lLZymVk3VSlW166NDWABrRlLgHNsB4fkrHLUVCKS32ish22yUFMg9xTNZ6C9gVAIgBAKgEQAgBACAEAIAQAgKLiXGaWFuSos/MP5YAcfMjkpeNjXWPdf8A2RMi+qHUzPYRxDh8T7shMROmctBt63uFNvwstr8nsh05WNGXS0QuPOHJqmVtTTjtWPY0HKRcW2I6ggrnciiblv7O64Xk6a6vCb197F4J4RlilE9SMgjuWtJ1JsRc9AASvFNDT2zZyvKQth8VPe/bM3xhjAqqlz2/A3uM8Q2+vqStN81Ke0WvE4sqMfv2ykzXUO2Xitlrvvb9GzwWN0cTRqCNehF1z198lZuDKDL8LLG9ezoeAVZlhBduCQT1tzXXcZkSupUpezlsypV2uK9D9RiMcbg17wHHYEq1jVOUdpFdblVVyUZPslheCR19CoAQAgBACAEAIAQAgBACARYMHF+Jy773PnvftDv0/D6Wsuv4/wAfgjo5jM8vleysU5oiHUfs5LvunevbO7J5f93XKcokr2kdHx2/iPf2jVboqGQs3cWsJ6Bx1/T1VRfLUHo6Hiao2ZUVI5BhlI6olZEz4nuAHh1J8ANVWwh5NJHcZGRGipzf0dYw7gKnhZzdLb+Y7Wx8G7AKRdgxsr8PtnG281fOe36/R4/03Le3dt1v+Sof7Jd5a30bXyUNb0afDqMQsDBrbc9SdyukxMaNFagiovtds3NlXi/DQqJhJnLdAHADe3Q8la05cq4OGioyeOjdarNl80WUQsUtLQqGQQAgBACAVACAEAIAQAgEsgKLiHh6nqe9L3HgWzghp8jfdSaMuynqPojXYsLffszcXC9HG67pZJbfhFgD5kBS58rdJaI0eMri9t7NFHizWNDImBrWiwHIAeAVbJuT2ywjFRWkVfEeOsZA41ADozpksDmJ2FitNslGO5E/j6bLbkq3p/synCGO0gnAZT9i92jH5y/f8Nz8N1GpnDy6Wi85HDyfi3KW0joseIOHO/mppy2uyTHiI5j2KDRIZVtPO3mg0PtIOxQChAKgBACAEAIBEAIBUAiAbnkygkNLj0ba59yAgMtiXFkkZy9iWHl2l/oN/dZ0Com4knfu8gdG2b/ymjBF+9k6kknxN1kDjahDI82oWAVnE1EaqHK0jM1wc2+xIBFvYlab6nOOkWfF5ixrdv0zOcP8OTCdj5Rkaxwd8QJJabgC3jZRa8eXltl/yHMUypcK+20dNoKhucZz3ef5fNTzjtkvE52Bw7MjbW211kwR21CGdjzKm2xWATaaqkd8Nz8x7oCyjefxW9EMDqAEAIBUAIAQCICPPVBug3+iAZbMgFkDXjK9ocDyIuPmgKOv4Thk1jLoz0GrfY6j0KbBnMQ4eqIdcudv9TNfdu4XowVQqLaFZA62pWAOtqUA62oQy2PNqUA/BKXGzQSegBJ9gsAu6PBpXausweOp9hsgLenwyNm/ePV36IZJRkWDA06RALDVW0O30QyTQUMCoBEAIAQDc7SQQDY9UBTTQvZuNOo1CwZPLZkM6HmzIYHmzLIHWzICNX4XBUfzI2k/1DR3+4aoYM1iHBJFzBJf+yTQ+jh+YXpMw0ZqtopoDaWN7ehsS0+ThoVnYJ+F4HUT6tjLW/1Pu0el9T6LDYNVh/CLGazPLz0b3W++5+SxsyXsELIhaNrWjwAHueawBXSoBp0qGRl0qAZfKsAZdKhkn4Y9/Md3kT+XVZMMskMAgFQAgBAIQgIVThzXajunw29kM7KN8wa8sJ1abefksGdDzZUA8yZAOsmWTA82ZAVOOYiTGQw2Fxr11WDKRKwPHO2GR+kgH+4dR49QiMNFm6RZAy6VAMulQyNPlWAMulQHuCmfJsLDqfyQwWdNh7WanvHx/RZGyYEMAgBACAEAIAQAgMtj9CHSk7E2N/TosHpMqs0sW/eb+/ZD0SqfEGu8D0KGNEwT2QxoZFQZdvgH/wBf8IBnEWfwz6fVDJSWIsQSCDcEbgjYhDJo8JxjtRkfYSAejh/UPzCHnROdKgGXSoCtr8Xji3N3f0jU+vRDOhrh+qlqaltxljF3EczYaXv426IYZu1k8ggBACAEAqAEAIAQAgKbHGd5p6i3sf8AlYMorQ1DJHnw9j+Vj1H6IZ2Rm4e++Uuuzn+lkGyzZGALDQDZANV7f4Z9PqgKUsWDI1LCTYg2cNWkbgoCVHj7Q09oCJBoWgb+I8FkwQp66abb+Gz5n1QaGoaQN8T1O6wZNXwZBrI/yaPqfyWUeZGpWTyKgBACARAKgBACAEAICuxhl2g9D9R/wsGUVYahkXKgPQagFyoBmtZ3D++aAqDGsGTwY0A0+mBN7C/VAKWIZELEBsOGYMkAPNxJ/IfRZR4ZarJgVACAEAiAVACARAKgBARsQbdh8LH5rARUhqHoUNQChqA9BqGBqrb3D++aAqixYMnksQyeSxAeSxAeTGgNxSxZGNb0AHyXo8DiAVACAEAIAQAgEQCoBEB4mbcEeCAqsqwZFyoBQ1AKGrAPFQzun980BWmNDJ5MaA8GNAeTGgH6CmL5G6aAgnyGqyGapZPIIBUAIAQAgBAIgBAKgBAIgPD4Qdx6oCPJSkbarAGsqwZFDUB5mZ3SgK8xoDyY0AsdM5xs0XTQJ9PhI3eb+A291nQLGOMNFgLDwWTB7QAgBACAEAiAVAIgFQAgEQCoAQAgPLmArGgNOh6JoDUrdCsMEVsBOwRGSTFQD8WvgFnRgltYBoLDyWQKgFQAgBACAEAIAQCIAQAgBACAEAIAQAgBAeJRosA9AaIgKsgEAIAQAgFQCIAQAgBAf/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hUUEhQUFRQVFRcXFBYUFBQVFxcXFhQWGBQWFxUYHCggHRolHBQUITEhJSkrLi4uFx8zODMsNygtLisBCgoKDg0OGxAQGzQmHyQsLCwsLCwsLCwsLCwsLCwsLCwsLCwsLCwsLCwsLCwsLCwsLCwsLCwsLCwsLCwsLCwsLP/AABEIASoAqQMBEQACEQEDEQH/xAAbAAABBQEBAAAAAAAAAAAAAAAAAQMEBQYHAv/EADwQAAEDAgQDBgMGBQQDAQAAAAEAAgMEEQUSITEGQVETImFxgZEyobEHFELB0fAjM1JichaS4fEVgqJT/8QAGwEBAAIDAQEAAAAAAAAAAAAAAAQFAQMGAgf/xAAuEQACAgICAgICAQQCAgMBAAAAAQIDBBEFIRIxE0EiUTIUFWFxgZEGoTNCUiP/2gAMAwEAAhEDEQA/AO4IAQAgBACAEAIAQAgBAF1gCLIAry/Q+ymhpnyOdmJFjzH0XIx4+/Luk7XpfRNdsYRXiezeF1rrQ1Zx2QoxfQ2rVtlq3VdpCXlFP9kL0egvYBAKgBAIgBACAEAIAQAgBACAEAICqx3H4aJmaV2p+Fo1c7yH5rZXVKb6JGPi2Xy1BGLn+0p5P8OBoHLM8kn0A091Njhr7ZbR4Va/KROw37RGuIE8eQf1MOYeosCvM8F6/F7NN3EtLcHs2lJVNlaHxuDmuFwQbgqDKDi9MqZwlCXjIZxOs7ICwuSqflc94la8V2zbRT8kiJT0r5CHP2OvmqfG4/IzJq670brJwgvGPsuAF1qjpJIhAvQC6wAWQCAEAqAblkDRcmwWqyyEI7k9Iylt6RWS4wPwi/if0VLdzUYvUFslQxG/Y2MXd0HzUZc3Yn3E2PEX7JNPijXaO0+isMbl65vUujTPGlH0WAKt4yUltEZ9HgTDNluL9Li/ssmfF62OIYBABQHCeMcQdPWTFxPce6No6NYbbeNifVXGPFRivE6/jqowoWvvsvODcFimpamadujQQx1yLZW3JHqR7LXfdJTUYkXOypwvjCtmUEim/wCi3T2vRuvsrr3dpLDe7MmcDoQ4A287/JV+dBaUvsoeZqWlP79GzxipAIaWh2l9bj6LiObzoVzVcob+ytxqnJNp6J2Hz52A2ty9lbcbkK6hSS0R7YeMtEpWBrGKmqZH8bmt/wAiB9VrnZCPtnpQk/Q5HIHC4II6heoyUltGJJrpik2Xoxp/RBOM04dlM0d9rZ2rz5xN39NbrfiTmPBFwQR4L0ammumekMGYxStzvIHwt0H5lcdyWZK6zxj/ABRbY1PjHy+2GH0hlJ1sBuV4wMF5Mv8ABm+5V9fZZnB220cb+it5cLDXTIf9XLfaKmeMscWu3CoMiiVFnjIn1yU47RaYNU5rsPLUeSveHy3JOEvr0Qcqvx1JGMoeEatmIdsSOz7UvMmYZi3U5cu/QdFaqqXy+TLSfI47w/i1+WjpClHP/wCSLW4hHCLvda+w3PsF7hXKb6RHvya6f5sShxGOa/ZuvblsfYpOuUPaMUZVd38GVWKcHUlTIZZI++fiLXFubzAXqN84LSZaVZ11cfGLMr9o+Jtpo2UUADGluZ4bpZt9G+pF/RSsaDlLzZY8ZS7rHdPsxeD4TNVuywsLrbnZov1JU2dsa+5FzflV0L83/wAHWeC+FxQscXkOlfbMRsANmj33VVfc7H0cxnZryJf4RfzUzX2zAGyrsjDpv/nHZEhNx9DkbA0WAAA2W6qqNcfGK0jw229sHFevoLXopsJw3MDLUMvK8nR+uVt+60dBZRKsfy3Kztkq27Wo1vpHmCIQVYjj0ZLG5xZya5paLgcr5isQh8V3jH00epN2U+Uvafsxf2j4+8zGnaS2NgGcD8TiL6+AFtFnIse/FMvuDwYOHyyW39FJPhHZ0kdQXfzHlobbkL2I67LS62oKRZVZinlSo10iTwfxDJTTxszExPcGuYdQMxsC3obkfNeqbGpa2aOVwK7KpWJfkuzsOf8AdlYdnF+LMjNRSNdlyk66EDdcRbgXRn4tb7LuORW47NNhlN2cYB33PmV1mFR8NSX2VF0/ObZKKltpLs1ezMYvUB8hy7AWv5LjuVyIzu3H/Rb4lcow7H8ABLyeQb9SP0Ujha38rf8Ag15r1FL/ACXrpA3cgeq6S3IrqW5vRWqLYy6tZ1UKXLY0f/se/hmzDcT1o+8OudLNy6HbKPzurbB5bGcOmcnzFNvzPfr6F4amvUMyG+97H8NtVMuy6bK9KSNHGQmr469HQVX9M67/AEc2+03BoXSsmfUshe5oaWvDnZgDoQG68/JTcexxWtF1xuRbCLjGOzU8EYdFT0rBC9sod3nSNtZxP6bLRdJyl2Qs22dlrc1p/ossVxJtO3M7W5sANyUpplbLUSnzMuGNDymZybiqQ/C1rR7lWEcCK9s523nrX/BDTeJZurf9q9vBhsj/AN8ydlnh3EocQ2UBv9w29eii24Tj3EtcPnVY/G1aLXF8QEELpbXsBYdSTZo9yFWWzVcWzpKIK2SSI2DYe5pM0zs0zwLnkwcmNHT6rXTVr85e2bb7Vrwj6Q3i3CtLVSCSWO79BcOc24G1wDqts6oye2jZRyF9MfCEtI5tx5ifaVH3eNuWOD+Gxg/q0B09goWRLyagjqOIoVdLvm+33sv+EOBHskZNUkd3vNjGuvIuPh0C2047i9sr+S5pWxdVXr9nRcqmHN9hZedD66EJsjelsLszeL4xmuyM93mevl4LmeS5Nyfx1+i2xcPX5z9ldSQukcGtGvyHiqnHx55E/FEq2yNa7LztBA3IzV34neKn5GbHDj8NL7+2Vyg7peUvR5pacykknTmVCwsO3Pk3J9CdirWkib/4wdT8lbv/AMdq8epPZp/qZFXimDsfYSNDgNiNCPVVOViXYT69HiyqrIWpobw/DY4L9m219zqT7lQJZNkn0z1RiVU/wRawVRG+oVthcxOtqM/R6nUn69nP/tJ4ZqaioE8DDKxzGts0i7SCeRI0N132DlVyr3stOMy66YuE+jU/Z3g0tHSBk2j3PLyy4OW9tNNL6LXfNSltFdyF8brnKPo9cdNPZxkDQON/C4Unj2vNo5bm65TqWlvsgcKYS2YOfI0lo0aDcAnn9QpGbk+GowZB4rjo2JysX/BeVfDkLmkNbkNtCCfndQoZlil29lpdxNEofjHTMPLdri07gkH0V3H84p/s4+dUq5uJqaWWaejAhEb3teG2l1bZpB9wLLn8+pwnqKO54O9TpTsfro07AbC+/Oy0r12TX76FcshHJcV4lpm4kS6ka7JKGuku7Nma62cN2Nj66KFKyPyaSOnpwr3hNqzS1vX+DrTVMOYZ7WQIgKviOoLITbdxDffdVnK3OvHbRKw61O1JmRp2l7mtG7jZcbTW7ZqP2y+tfxwcv0a7sBTRHLv15knmuqyFDBxW4+/2UHnK6zv0VQXCzk5vcvssNa9FlhU4HdPPb9Pkul4HNjB/DL7IWTXv8kW668hjVRHmaQoedRG6mUWeovTKcL561qWif/k9XWNfRjRKoZ7Gx2XR8HmOMnVJ9Gi2G+x6TEom6GRgPTO2/tddK8qpfa/7Naosl6ixG4hC/TtIz4Zmn5LMcqr/APS/7MTx567i/wDokssBpa3hstyl5GrxUSkxviWKAENIfJya03sf7jy8lNx8Odr9dFdl59dMdb2znr6guJJ3JufMroFDwgl+jkp7nPf7OjcKUpip2h2hcS4jpe1vkAuczLFOxtHXcZS6qEmWE9fGzRz2g9L6+yrZ5VUOnIsHJIbbikLtnt9Tb6rxHPofXkjHlForZOFaOSf7yYmuluHXB0Lhs4tGhO2vgtsfjk/KLJsc69V/EpfiX4W7ZEFWQKgIWLUXbxll7HcHxCh52MsipwN1FvxTUiqwnAnRSB73A22Db79SqvA4l02+cn6JmTmq2PjFDuMYlESIxI0vBuWggnQdAvPP/wDw9GvFos/m4vX7K9sgXFNfZOcWh5pW6iTjOLX7NLW1o0cZ0HkvpdD3BbKp+2eitk1+LRhFG46nzXzbK0rX/ssY7aKvF8ZbD3R3n9OQ80rpcu36JePiytf+DMz4hJKe84+Q0HsFKilDuJbwxa4LpCNWG37Z7aSFIWE2NFJxRxFPSsYyKRzQ++bW4IFtNfMK/wCIusT8m96Oc52MVFRitNkfherdXP7NoAk01LgGm/idb+C7nG5mrWrFpnEy4m2xuUDp2BcINiIfMQ9w2AvkHvuteTyLt6h0iZi8Uq3ufbHeI8aLD2UZsfxOHLwC5Hk89wfx1+yxsnrpFLhlOZpA29idSTr+yqSil5Fvi2aorbLauwB0bS5rswG4tY+im5PDzhHygzY6uinhrHxm7HEeW3sq2nItqluLNSk4+jUYFjYm7jtHj2d5ePguowOQ+ZeM/ZIhNMu7q1NgICm4nq3RxgNNi42v4WVRy+ROqn8Sbg1Rss/L6Ob43jkjCY43uFx3yCb68lS4dli/Nv2dXicdVNeckVvDsMkk7Gw2zkm1zYWA71/RWtmP88fAk50qqqG5ekbGbEmRPdHK4Me3RwO3mDsQuZyOLurnpIpK6p2wU4LaZFn4siiIy3k1Ga1wAL668za634XHTdqlZ6Nn9ussi99HRqWYSMa9pu1zQ5p6gi4Xcx1ro5acXGTi/aHXGwXm16g2F7Mpitb2Ubn8+Q8TsvnLXyWst8elzkoGFfIXEuJuSblTdaWkdLGCjHUfocjOq8tGJejT4Dw8KiMyOcW6kNAty5m6tcLjFdX8kmUmZyEqbPCKKasgMT3Mdu02VZfS67HB/RZUWqyCmvsz3EuFCoa05wwtvbNsb2uPkpmFkfGta2QOSw1ct700McN4SKfM7tA9zrfDsLa+/wCi25eTOWtLWjzx2FCtPck2zr3CeKGois43ew2J6jkf30V1gZLuq19orOQxlTb16ZkMQee2kzb53X9yuczNu6WyknvbPdBKRIwt3zC3uvGNJq2OvYj7Ojv2N+i7Oa3B/wCiX9HNJX6nzP1XD2Jeb/RDl7PEVQY3Bzd2m4/fReqZuuSYi9M2n+pIvH2V7/cUSPmReq+NpHr6Nszcrhp9D1UfIx4Xw8JGyq2VcvKJyTi3hmoincWRySxusWuYxzzsLhwaNDe6rf7f8b67R2XHctTOlKckmi84A4fkp3OqagdmGsOVr9DYjvOcDtop9FTh+Uit5fPjfqip7WzIcRYn95qJJRs53d/xGjfkFEul5SL7jsd0URiyr1JAAuSbADck7BeEv0TJzUE5P0d44dpXQ0sEb/iZExrvMNAKt4LUUfOcuxWXSnH02yRiEuVh8dB6qu5XIVOO/wDPR4ph5SMPxaT2bembX2/7XFYncmdDxyXyGWaVMaLvRIiCwlt6Rqsels6jw/TdlTxtO+W7vM6n6rscKr4qIxZxmXZ8l0mjA45UiSokcNs1h6afkuXzpKd7aOlwouFCTXZyfiCrfJM/OTZri1o5AA22V3j1xrrSicrn3Tnc02RsOq3xSNcwkG40HMX1BC2WVxnBpmvFunXYvF/Z3b7PSe0l6ZBfzvp+aicQmpy16L7l3uuL+y9xjhts7s7XZHnfS4PmLjVTMvjo3vyi9HOSrUjxhHDLYXB73ZyPhAFgD131XnG4yNU/J9iFfj7LHG6sQwvdztYeJOgUvMs+Ops9yekc4L1x2tkLZ4uToNSdAOpOwXqEfJ6RlLZqv9Kf3lWn9vke/iZsV0xLEQCWQGJ+1OvdFTNY02Er7OP9rdSPXRR8mTUei54OmNmRt/RzPBcOfVzNhj+J3M7NaN3Hy/RQYVub0ddm5MMapzkdb4d4Kp6Qh+sko2e/Yf4t2HnurCumMDi8zlb8lab0v0jTrbv6KwpMTqMzrDZv15rh+dzflt+NekT8evUdkCaiE7TGRe/y8VXYlNlk0q0Sld8T8iqdwNKD3ZIyP7swPyBXSriLWt7JS5uGu4sucG4SbE4PldncNhazQevip+Lxcan5T7ZAyuTnavGPSJPFeLfd4srT333DfAc3LZyGUqa/Fe2auPxXdZt+kc6zLlN79nWxXWilxbh+Kd2e5Y47lttfMHmp1GdKpePtFZk8TVe9+mN4bw1HE8Ou57ge7fa/KwG5WyzNstXhFa2a6OLpo/OT3o7DwfhJp4i54s9+pHQch++quuPxnVX37ZU8hkq6zr0i/VgQAcbLDaS2YOe8UY1278rD/DZt/ceZ8uS5rPy/leo+iNbPfRRF6r4wZqNVwpgLi4TSizRqxp3J5Ejornj8Fp+U0b6637ZtbK88ESD0vQBACAzHHlRSsp7VgLmk9xrfjLh/SeXmtN0oKP5FhxsL5XL4PZnuAsRw9rpOwbIyUMLj2pDnFjdSGkadNF4xvjk9R9k3m45kK/O7uK/RsYzUObnzMbcXDC0nToXX3U/UE9HJbyGvPf8AwPx12aHtNtDp0cNLe6r+RtWPTKRNxZfLplZQUxlPgNyuJ47Anm2Nv1vstrrVBaXsvYYQwWaLLuKMaumOoLRXSm5ex1bzyISjelsLvo5Rj1eZ53v5XLW+DQdP34rkM675bW2djg0fFTFfb9lfdQ0icW+C8Py1Wo7rL2zn8hzU/FwZ3dr0V2XyEKPx9v8ARtMH4bhprO+N/wDU7l/iOSvsbj6qv8s5/Jz7b3r6/Rd5h1Cn6eiF4s9IeTLcdYoYoxG02Ml7/wCI397hVnI3eEfBfZqulpaKLAeGH1DRI52Rh20u4+I6BV+Nx8rV5S9GuFW+2a/DeHoILENzOH4n94+nIK3qwq6/S7N8a0i3Us9irIEQAgBAYT7UuHpquON8AL3RF2Zg3IdbVo5nRRsmtyS0XXC5teNY1Z6f2Zv7OuFKkVTZp43RRxh2kgsXki2XKeWp1WrHqmp+T6LLmeRotp+Ot72dOxKrLMscYvI+4aDsAPicfAforKEU/wAn6OKunpeEfbGKqm7KnDb3IIuepJuT7qj/APIJ7xW/8kvj61CSiP4G3+HfqStPAV+OPv8AZvy3+eiyV8RhEB5kFwfJeWtpoynpnHcRpnQyOY8WIJ9RfQjwXIX1ShNqSO2xroWVpxYuHUjp5Gxt3cdfAcyvOPRKyxJIzk3xqrc9m64mx5mHRNjjAMhFmN5ADQud4fVdxh4u1pekcvi40sqbk/X2ymwPCp8Rj7aapka1xIaxhsNDrcA2+Sl2WRqfjGJJyLqsWfhGG/8AZV8T4DNQ2kZM9zCbZg5zXNJ2vY/NbKLoWLTRKw8mq9+LitkfBONp6dwEjjLHzDj3gOod+RXq3EjJdGzJ4yuxNw6ZpeIMMkr3RzwFronMaG96x1PeNvX5Lls7Etss6+jlL6ZxnpmzpYRGxrG6BoAHoFYQioxSPaXQ8F6RkVZAIBEAFAQG1M33hzDGOxDARJm1Lr6tyrztm3xh8e99k6yzs1ILIv8AJhkGWJ5nY4NZkDHAuN84JOw5W0C9xa8O/ZqcZfIn9EmoiDxZ2yiZNNd0PCz0SINxe0LBGGNs3YJjVV1Q8YehOTk9sr63Ho49B3nf27e6i5HKVU9e2anYkVr+JHnZjR53Kqp85Pf4x6Nfyg3iJ/NrT7heY85Z9xHzftFXjXGNJfJLFnkHIhpA/wDZWCza7oblAtcOu2fcX4ol8N8R0rnBjYhC522gs7wzDmtuNmUt+MVpkjLwciK8m/JGJ+0GVxrpM3IMDfLLcfMldZh68Oi14pRVCLj7LcRf2z4bksLc4H9LgQLjzv8AJac2C8VL7InMUx8VZ9mx41hDqKe/JmYeYIKiUPViKrBk1kR1+ziEsin5VjS1E7IueGcUlhuY3uGV219DfkRzXJ8hdOFqkmcnzcVC1TX2dnwms7eFklrZmg28efzVlTZ8kFIrIva2TLrZ6PQXWQCAVAIUBUcQzSsYDEHHXvZRcgW00VdyM74w/wD5Hie9dErCHvdE0ygh9tbix8LjrZSMV2OpfJ7PS9E1SUBCvMnpbM/4MzXVjpHHU2B0C+f8lyFt1r09JMtaaYxiv2UdfjDmkxsccv49d/ALOJdfGP8AJ9kLMlFtxiMtcsur/JVtfSJNPE9/wsc629gtkMOdq/Hsyo7G5HEX0II+q1xoUbNNnqMfyRzSUFxJJ1JN/Pmr2MFpdnSw/itLo9QVLoj1b9PELEqvslVZLitP0djr+GYsRihklu2Xsmd9lrm4BsRz3K6XEyJxgtFRVmzx5NQ9E3hzhiGhuY7ue6wc92psOQ6BbLbpT9mvJzLMjXm/RE+0auEVFIOclmD1Nz8gV7xobsPfG1+d6f67OKyG6mZNLmto69/s2HDfCVS5ovGWB9nFz9AAdtPLkuUysey+3WujjOVt+e78fSOsUNKIY2xt2Y0D25q0rgoxUV9ESK0iuo+KKaWYwsku8EjY2JG4DtisK2Ll4kyeBfXWrZR6ZdLYQxUMggBACxoCLIMnxFx1BSuLGAyyDQhpAa09C7r4LRO9R6LXD4m3IXk+kUI46rJNY6YZfBsjvnYLS7pyWtE/+040epW9lcOL3MJ7aIttc6XuP/Urmb+H3NyRKnx8fj8q5b0NUUgmGZpuDqT9b+K1umVX8jkb9wb8vZbgqJJ7eyE9mu4VjtEXH8TvkNF1HDVJUt/sk1rSKTHXDt328PewVJyaSyH4mqf8jEYxw0XuL4SBfUtNwLnoV6pzEo6mWONn+K8ZnjD+HCLGYtIH4W3N7HS5UieWpR/EzdmqW1A6vwpPmgsT8Li0eWhH1Vtxt26dSZDr8nHsubqzTTPfo5Jx/XyV1YKWBpf2WlhzeQMxPgLgX81Z48Y1x8pHRcdGGPV8tn2X/CX2ftgLZakh8g1DB8DT1/uK03ZLl1EiZnKSs3GvpG3nnbGLuIAHMqLGLk+ilstjBbk+iNTYnFMcrXgnpsfRe5VTh20aasyqx/hIzeE8BRwVPbiRxa1xcxhGxN93c7XUSNKUvIv7uWnbjqlr/k2QC3lSKgFQAgEQGf45xJ1NRSvZo42aD0L3Bt/mtVsvGLZO42hXZMYS9GO+z7CqcR/eqlzLl5bHnIsCDqbHd17qPTFa8pFxy99vn8FXpL6OnMtbTbkphzLbKfibB46mIte0XscrratNuR9l5nFSRJxcidc+n7OQcJRTMqXQgFzXB1g0X1Zz9rqgzKZWR/H2WHK4TVSn+zoFFgcr9XNyN5k7+g6qHj8XbN/l0jnY1MvppWwR+DRYDr0C6OXjj1fib/S0Y+SYuJJ3JuuYtl8knJkdvb7GKiqDfNRJ16Mxr8iC+oJ5pHr0bo1/o02ERGNgB0J1I6E/sLZKUnHZa01qKSaLNlQW6gkLFOTZBrTNzqjJ9oo/s1ytdUSPHfklIzHpvb3JXWvlI/jXN/RI5erqCr9JejoQCmJo58yvGjnXjH4e976KwwUu/wBnP805LS+jPUziHNy73FrdbqdZrwakUWP5Rsj4/s6WzbVUT9ndx3rs9IegQAgBACAq+JMJFZTvhJtmAsbbOBu0+4C8WR84uLJGLe6LVZ+jl7eB664iLRkDiQ7OMgvuRzUL+nn6+jqXzGJ4uevyOsYbTdhCyMuvkYGknTYWup0VpaOStn8ljlr2ZXirjOKNpjhcJJNQXA3a3S2+xOuy02XJJpFphcXZNqU1pFV9mODvMjqp4IblLWEg94kjM4eGhF/ErXjVv+TJ3OZcHBUQfr2dGqBdpUzRzG+zC8R1+aTINmfVc9yN7lLwRpnIppZ7AlVqXejzCO3ojU1O+b4RfXUnQe613SS6LCqiUv4mo4c4bBdmeb28NL+H6qTgYn9S+/4mycY0/wCzTfcIw+2Xl49Ffx4+hLWjS75+9lNxXURUTBI4/EcrWc3G19PZV2Twu35Vf8llgfJkT+P/ANlBgvE0VQ7IGljuQNtfK3NVuRg21Ly2WuVx1tC8pdo3uFT52a7g2V/xmR81PftHNZEPCY7WUbJm5Xi4+niCrWE3F7RCtohZHxmtkOhwKKF2ZrSXci43t5LbZkWTWpEanj6antLstQtBPFQAgEQAgBACAQlAcs4mx+evqTSUxszMWWBtnLb5i53JosfZQrLJTl4xOowcOnFo/qL1t/olS8LwUDGOm/jyu2adIxa19OY1G6mYuEpvsoeY/wDJLYw8YLX6JkmPTHQODGjZrAAB8ldwwqkj59fzOVZJvyGf/KS//o//AHFe3jQX0RP6/Jb/AJMylfWyNlfck3cTrrcHZcPyGP4XS2i2x8+zx7eyTRk1PcZ8dxdo6cyFVSi1/Htl7g3xukkzU08QYA1o0Gg/fVVzjOc9a7OuioQibLDafs42jnufMrtMLH+KlR+ylun5zbFJ/ijy/JTDVr7MX9q2DPnjhlj1MTnAs5kPy6gcyMg9CViWVXTB+f2XnBXxrual9mL4YwmUzse5pa1huS4WvpawHqqHOyq/jaT22dRyOXU6nCL22dc4fHdcep+gWzhE1U2zh8xrz6LZXZDBZAIAQCoBEAIAQCoDy5AYPhfg2SlrXzOewss/IBfMc50uOVlGhT4zci7zOSV2PGtLX7Jf2g6dieXfv/8ACucDXZw3MQ24lZw1Ssnec5ORovppcnYX91Ly73XBePsruNwFdY/NdGgnwyA6BgA6i4Pmqz+ps37L/wDteO1/ExPFIjpnhp79xdo5jzK13ZdL/mtsp8jCdM/x9EXAcZjZK0tGQ3trzB0IutdV2NNOMY6Z5oU67E9nSoyGnMAL9bC61/DDy3o6tTk12yyZVttvbw1XvWzHvohVNe1js52AsOpPgo2VlQx47l7NldUrHpFDW1rpXXd6DkAuNy8yV8236LqmmNcQpIHSODWjz6AeKxjY0r7NIzdZGtbZrqSARtDRyXbY9Kqgooo5zc3tj1lvPAIAQAgBAKgBACAEAzUl2U5fisct+ttFh710Zjra36OBYNUVv39ljN2/ajPfPtm74cD+G1/Cyr4/J8h218cP+kfS9devZ3bEoo3NAlaHC+gIvrbkrOM3F7RwltUbFqRHiip4hlawNB10HVJSlJ7ZmFcYLUUPNdEQTYWAub6Lzp+zLaSOI8W4k2Wofl1Ae/XkddLeFgFSTqsVkmymybHOWkVULiXNA3JFreaxqS/2RoQlKSR3ykmjLW5h3sovcc7C6uatuCOiiukhysliiBLhsLmy822KuLkz3FeUvFGPmxHtn326DkB0XE5llls3KT6+joKK1XDosKGIyOyRtGnxOcLrTi8fZfLT9Ee21KO5P/SNFQwiJxaANRe4Fl0+BT/S2On/ANlZZN2LbJ4V0aRUAIAQAgBAIgBACAEAhQHgRC97C/W2qx0nsz5P9jGJ/wAs+YWTBX4xjcdJEHOGY2aA0W1JGguttNTtl4o033KqPkc6r8dmqHOLzlafwN0Hr125roMfCjU9tHN5WbO1a3oo6rDTO7uNOb+0Xv5hQc/Aqm/N9HnG8m9R7ZcYPhVNQlslTMHy3/lMGbJ/lbcrnJVVwlvZ1WFxN8vyaNZJxtSykNGZmu7mkfRblbBFnLi70vRKxqvZJG58ThILNHdN+gKh8jJSx3pniimcLUpLRQQy30y2XGvpdMu9b9m2waFsEAcd3AOd1JOw+i67E8cbFUn/ALOfyH8ljRNpmEkvduRYDoFtxa5ys+aa9mqbX8USgrE1ggBACAEAIAQAgBACAEAWQEeviL2EDfRAYf7R4HtjjdbTO0evZkcvVWfGf/J/kreSW4IyOCxmWeNhAOZwFtdequcqUoVuRT0VwnZGJf8AG2KOo2imgayMvbeQsABynQC466rjsrKk/b7PoPCcVCe569GMoKR0r442fE5wAv1PNV8fzlo6nIX9PV5fosOI8HfSSiNxBNg4EaAg/wDSzOPxy0zxiZSy4ecSFSVr4ZM7DysRycOhC1y04OLNt2Grn2jqWBYZDUxxzBxyuF8hIuDzBPndR6uIo8lLZymVk3VSlW166NDWABrRlLgHNsB4fkrHLUVCKS32ish22yUFMg9xTNZ6C9gVAIgBAKgEQAgBACAEAIAQAgKLiXGaWFuSos/MP5YAcfMjkpeNjXWPdf8A2RMi+qHUzPYRxDh8T7shMROmctBt63uFNvwstr8nsh05WNGXS0QuPOHJqmVtTTjtWPY0HKRcW2I6ggrnciiblv7O64Xk6a6vCb197F4J4RlilE9SMgjuWtJ1JsRc9AASvFNDT2zZyvKQth8VPe/bM3xhjAqqlz2/A3uM8Q2+vqStN81Ke0WvE4sqMfv2ykzXUO2Xitlrvvb9GzwWN0cTRqCNehF1z198lZuDKDL8LLG9ezoeAVZlhBduCQT1tzXXcZkSupUpezlsypV2uK9D9RiMcbg17wHHYEq1jVOUdpFdblVVyUZPslheCR19CoAQAgBACAEAIAQAgBACARYMHF+Jy773PnvftDv0/D6Wsuv4/wAfgjo5jM8vleysU5oiHUfs5LvunevbO7J5f93XKcokr2kdHx2/iPf2jVboqGQs3cWsJ6Bx1/T1VRfLUHo6Hiao2ZUVI5BhlI6olZEz4nuAHh1J8ANVWwh5NJHcZGRGipzf0dYw7gKnhZzdLb+Y7Wx8G7AKRdgxsr8PtnG281fOe36/R4/03Le3dt1v+Sof7Jd5a30bXyUNb0afDqMQsDBrbc9SdyukxMaNFagiovtds3NlXi/DQqJhJnLdAHADe3Q8la05cq4OGioyeOjdarNl80WUQsUtLQqGQQAgBACAVACAEAIAQAgEsgKLiHh6nqe9L3HgWzghp8jfdSaMuynqPojXYsLffszcXC9HG67pZJbfhFgD5kBS58rdJaI0eMri9t7NFHizWNDImBrWiwHIAeAVbJuT2ywjFRWkVfEeOsZA41ADozpksDmJ2FitNslGO5E/j6bLbkq3p/synCGO0gnAZT9i92jH5y/f8Nz8N1GpnDy6Wi85HDyfi3KW0joseIOHO/mppy2uyTHiI5j2KDRIZVtPO3mg0PtIOxQChAKgBACAEAIBEAIBUAiAbnkygkNLj0ba59yAgMtiXFkkZy9iWHl2l/oN/dZ0Com4knfu8gdG2b/ymjBF+9k6kknxN1kDjahDI82oWAVnE1EaqHK0jM1wc2+xIBFvYlab6nOOkWfF5ixrdv0zOcP8OTCdj5Rkaxwd8QJJabgC3jZRa8eXltl/yHMUypcK+20dNoKhucZz3ef5fNTzjtkvE52Bw7MjbW211kwR21CGdjzKm2xWATaaqkd8Nz8x7oCyjefxW9EMDqAEAIBUAIAQCICPPVBug3+iAZbMgFkDXjK9ocDyIuPmgKOv4Thk1jLoz0GrfY6j0KbBnMQ4eqIdcudv9TNfdu4XowVQqLaFZA62pWAOtqUA62oQy2PNqUA/BKXGzQSegBJ9gsAu6PBpXausweOp9hsgLenwyNm/ePV36IZJRkWDA06RALDVW0O30QyTQUMCoBEAIAQDc7SQQDY9UBTTQvZuNOo1CwZPLZkM6HmzIYHmzLIHWzICNX4XBUfzI2k/1DR3+4aoYM1iHBJFzBJf+yTQ+jh+YXpMw0ZqtopoDaWN7ehsS0+ThoVnYJ+F4HUT6tjLW/1Pu0el9T6LDYNVh/CLGazPLz0b3W++5+SxsyXsELIhaNrWjwAHueawBXSoBp0qGRl0qAZfKsAZdKhkn4Y9/Md3kT+XVZMMskMAgFQAgBAIQgIVThzXajunw29kM7KN8wa8sJ1abefksGdDzZUA8yZAOsmWTA82ZAVOOYiTGQw2Fxr11WDKRKwPHO2GR+kgH+4dR49QiMNFm6RZAy6VAMulQyNPlWAMulQHuCmfJsLDqfyQwWdNh7WanvHx/RZGyYEMAgBACAEAIAQAgMtj9CHSk7E2N/TosHpMqs0sW/eb+/ZD0SqfEGu8D0KGNEwT2QxoZFQZdvgH/wBf8IBnEWfwz6fVDJSWIsQSCDcEbgjYhDJo8JxjtRkfYSAejh/UPzCHnROdKgGXSoCtr8Xji3N3f0jU+vRDOhrh+qlqaltxljF3EczYaXv426IYZu1k8ggBACAEAqAEAIAQAgKbHGd5p6i3sf8AlYMorQ1DJHnw9j+Vj1H6IZ2Rm4e++Uuuzn+lkGyzZGALDQDZANV7f4Z9PqgKUsWDI1LCTYg2cNWkbgoCVHj7Q09oCJBoWgb+I8FkwQp66abb+Gz5n1QaGoaQN8T1O6wZNXwZBrI/yaPqfyWUeZGpWTyKgBACARAKgBACAEAICuxhl2g9D9R/wsGUVYahkXKgPQagFyoBmtZ3D++aAqDGsGTwY0A0+mBN7C/VAKWIZELEBsOGYMkAPNxJ/IfRZR4ZarJgVACAEAiAVACARAKgBARsQbdh8LH5rARUhqHoUNQChqA9BqGBqrb3D++aAqixYMnksQyeSxAeSxAeTGgNxSxZGNb0AHyXo8DiAVACAEAIAQAgEQCoBEB4mbcEeCAqsqwZFyoBQ1AKGrAPFQzun980BWmNDJ5MaA8GNAeTGgH6CmL5G6aAgnyGqyGapZPIIBUAIAQAgBAIgBAKgBAIgPD4Qdx6oCPJSkbarAGsqwZFDUB5mZ3SgK8xoDyY0AsdM5xs0XTQJ9PhI3eb+A291nQLGOMNFgLDwWTB7QAgBACAEAiAVAIgFQAgEQCoAQAgPLmArGgNOh6JoDUrdCsMEVsBOwRGSTFQD8WvgFnRgltYBoLDyWQKgFQAgBACAEAIAQCIAQAgBACAEAIAQAgBAeJRosA9AaIgKsgEAIAQAgFQCIAQAgBAf//Z"/>
          <p:cNvSpPr>
            <a:spLocks noChangeAspect="1" noChangeArrowheads="1"/>
          </p:cNvSpPr>
          <p:nvPr/>
        </p:nvSpPr>
        <p:spPr bwMode="auto">
          <a:xfrm>
            <a:off x="2730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MCj00787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8112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05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Mailing Address</a:t>
            </a:r>
          </a:p>
          <a:p>
            <a:r>
              <a:rPr lang="en-US" dirty="0" smtClean="0"/>
              <a:t>PART </a:t>
            </a:r>
            <a:r>
              <a:rPr lang="en-US" dirty="0"/>
              <a:t>1. TRANSFER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PART 3. PURCHASE PRICE AND TERMS OF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               </a:t>
            </a:r>
            <a:r>
              <a:rPr lang="en-US" dirty="0" smtClean="0"/>
              <a:t>SALE</a:t>
            </a:r>
          </a:p>
          <a:p>
            <a:r>
              <a:rPr lang="en-US" dirty="0" smtClean="0"/>
              <a:t>PART 4. PROPERTY INFORMATION</a:t>
            </a:r>
          </a:p>
          <a:p>
            <a:r>
              <a:rPr lang="en-US" dirty="0" smtClean="0"/>
              <a:t>Additional Information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BOE-502-A  Rev. 12 (11-12)</a:t>
            </a:r>
            <a:br>
              <a:rPr lang="en-US" dirty="0" smtClean="0"/>
            </a:br>
            <a:r>
              <a:rPr lang="en-US" dirty="0" smtClean="0"/>
              <a:t>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37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7315200" cy="1143000"/>
          </a:xfrm>
        </p:spPr>
        <p:txBody>
          <a:bodyPr/>
          <a:lstStyle/>
          <a:p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  <a:noFill/>
          <a:ln>
            <a:noFill/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5102225" y="5410200"/>
            <a:ext cx="4041775" cy="762000"/>
          </a:xfrm>
          <a:noFill/>
          <a:ln>
            <a:noFill/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943600" y="1444625"/>
            <a:ext cx="3200400" cy="39417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For assessor use only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Problem: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109728" indent="0">
              <a:buNone/>
            </a:pPr>
            <a:r>
              <a:rPr lang="en-US" dirty="0" smtClean="0"/>
              <a:t>Mailing addresses must match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/>
          <a:srcRect l="53365" t="23638" r="7692" b="12660"/>
          <a:stretch/>
        </p:blipFill>
        <p:spPr bwMode="auto">
          <a:xfrm>
            <a:off x="375820" y="1219200"/>
            <a:ext cx="5491579" cy="3657600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Oval 9"/>
          <p:cNvSpPr/>
          <p:nvPr/>
        </p:nvSpPr>
        <p:spPr>
          <a:xfrm>
            <a:off x="739588" y="2507876"/>
            <a:ext cx="2918012" cy="5334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62082" y="1905000"/>
            <a:ext cx="2433918" cy="685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79612" y="4244788"/>
            <a:ext cx="2034988" cy="381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67000" y="3189455"/>
            <a:ext cx="3429000" cy="105533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662082" y="2873189"/>
            <a:ext cx="2433918" cy="31626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46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Parent-child exclusion (P58): </a:t>
            </a:r>
          </a:p>
          <a:p>
            <a:pPr marL="365760" lvl="1" indent="0">
              <a:buNone/>
            </a:pPr>
            <a:r>
              <a:rPr lang="en-US" sz="2700" dirty="0" smtClean="0">
                <a:solidFill>
                  <a:srgbClr val="0000FF"/>
                </a:solidFill>
              </a:rPr>
              <a:t>2-way</a:t>
            </a:r>
            <a:r>
              <a:rPr lang="en-US" sz="2700" dirty="0" smtClean="0"/>
              <a:t> exclusion</a:t>
            </a:r>
          </a:p>
          <a:p>
            <a:pPr lvl="1"/>
            <a:r>
              <a:rPr lang="en-US" dirty="0" smtClean="0"/>
              <a:t>Parent to child</a:t>
            </a:r>
          </a:p>
          <a:p>
            <a:pPr lvl="1"/>
            <a:r>
              <a:rPr lang="en-US" dirty="0" smtClean="0"/>
              <a:t>Child to parent</a:t>
            </a:r>
          </a:p>
          <a:p>
            <a:pPr marL="109728" indent="0">
              <a:buNone/>
            </a:pPr>
            <a:endParaRPr lang="en-US" sz="1600" dirty="0" smtClean="0"/>
          </a:p>
          <a:p>
            <a:r>
              <a:rPr lang="en-US" u="sng" dirty="0" smtClean="0"/>
              <a:t>Grandparent-grandchild exclusion (P193): </a:t>
            </a:r>
            <a:r>
              <a:rPr lang="en-US" dirty="0" smtClean="0">
                <a:solidFill>
                  <a:srgbClr val="008000"/>
                </a:solidFill>
              </a:rPr>
              <a:t>One-way </a:t>
            </a:r>
            <a:r>
              <a:rPr lang="en-US" dirty="0" smtClean="0"/>
              <a:t>exclusion</a:t>
            </a:r>
          </a:p>
          <a:p>
            <a:pPr lvl="1"/>
            <a:r>
              <a:rPr lang="en-US" dirty="0" smtClean="0"/>
              <a:t>Grandparent to grandchild only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1, Question C: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9420" t="35745" r="13559" b="61329"/>
          <a:stretch/>
        </p:blipFill>
        <p:spPr bwMode="auto">
          <a:xfrm>
            <a:off x="473476" y="1295400"/>
            <a:ext cx="8305800" cy="457200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 4"/>
          <p:cNvSpPr/>
          <p:nvPr/>
        </p:nvSpPr>
        <p:spPr>
          <a:xfrm>
            <a:off x="7162800" y="1295400"/>
            <a:ext cx="381000" cy="5334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109728" indent="0" algn="ctr">
              <a:buNone/>
            </a:pPr>
            <a:r>
              <a:rPr lang="en-US" b="1" u="sng" dirty="0" smtClean="0"/>
              <a:t>New cotenancy change in ownership exclusion </a:t>
            </a:r>
          </a:p>
          <a:p>
            <a:pPr marL="630936" lvl="2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Effective January 1, 2013</a:t>
            </a:r>
          </a:p>
          <a:p>
            <a:r>
              <a:rPr lang="en-US" dirty="0" smtClean="0"/>
              <a:t>2 owners – tenancy in common or joint tenants</a:t>
            </a:r>
          </a:p>
          <a:p>
            <a:r>
              <a:rPr lang="en-US" dirty="0" smtClean="0"/>
              <a:t>Applies to date of death of one cotenant</a:t>
            </a:r>
          </a:p>
          <a:p>
            <a:r>
              <a:rPr lang="en-US" dirty="0" smtClean="0"/>
              <a:t>For 1 year prior to date of death:</a:t>
            </a:r>
          </a:p>
          <a:p>
            <a:pPr lvl="1"/>
            <a:r>
              <a:rPr lang="en-US" dirty="0" smtClean="0"/>
              <a:t>Both cotenants must be owners of record</a:t>
            </a:r>
          </a:p>
          <a:p>
            <a:pPr lvl="1"/>
            <a:r>
              <a:rPr lang="en-US" dirty="0" smtClean="0"/>
              <a:t>Property must be primary residence of both cotenants</a:t>
            </a:r>
          </a:p>
          <a:p>
            <a:r>
              <a:rPr lang="en-US" dirty="0" smtClean="0"/>
              <a:t>Surviving cotenant must inherit property</a:t>
            </a:r>
          </a:p>
          <a:p>
            <a:r>
              <a:rPr lang="en-US" dirty="0" smtClean="0"/>
              <a:t>Surviving cotenant must file affidavit with assessor</a:t>
            </a:r>
          </a:p>
          <a:p>
            <a:pPr lvl="7"/>
            <a:r>
              <a:rPr lang="en-US" sz="2200" i="1" dirty="0" smtClean="0">
                <a:solidFill>
                  <a:schemeClr val="accent2"/>
                </a:solidFill>
              </a:rPr>
              <a:t>Letter To Assessors 2013/021</a:t>
            </a:r>
            <a:endParaRPr lang="en-US" sz="2200" i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1, Question D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9367" t="38088" r="14979" b="59156"/>
          <a:stretch/>
        </p:blipFill>
        <p:spPr bwMode="auto">
          <a:xfrm>
            <a:off x="533400" y="1295400"/>
            <a:ext cx="8220634" cy="497149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3428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0"/>
            <a:endParaRPr lang="en-US" dirty="0" smtClean="0"/>
          </a:p>
          <a:p>
            <a:pPr marL="4572000"/>
            <a:endParaRPr lang="en-US" dirty="0"/>
          </a:p>
          <a:p>
            <a:pPr marL="4572000"/>
            <a:endParaRPr lang="en-US" dirty="0" smtClean="0"/>
          </a:p>
          <a:p>
            <a:pPr marL="4572000"/>
            <a:endParaRPr lang="en-US" dirty="0"/>
          </a:p>
          <a:p>
            <a:pPr marL="4572000"/>
            <a:endParaRPr lang="en-US" dirty="0" smtClean="0"/>
          </a:p>
          <a:p>
            <a:pPr marL="0"/>
            <a:endParaRPr lang="en-US" sz="800" dirty="0" smtClean="0"/>
          </a:p>
          <a:p>
            <a:pPr marL="0"/>
            <a:r>
              <a:rPr lang="en-US" dirty="0" smtClean="0"/>
              <a:t>Asterisk (</a:t>
            </a:r>
            <a:r>
              <a:rPr lang="en-US" b="1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)</a:t>
            </a:r>
          </a:p>
          <a:p>
            <a:pPr marL="0"/>
            <a:r>
              <a:rPr lang="en-US" dirty="0" smtClean="0"/>
              <a:t>A claim form must be filed with assessor</a:t>
            </a:r>
          </a:p>
          <a:p>
            <a:pPr marL="0"/>
            <a:r>
              <a:rPr lang="en-US" dirty="0" smtClean="0"/>
              <a:t>Forms available from assessor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Questions C, D, E, F, 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9260" t="80987" r="12074" b="14151"/>
          <a:stretch/>
        </p:blipFill>
        <p:spPr bwMode="auto">
          <a:xfrm>
            <a:off x="609600" y="3124200"/>
            <a:ext cx="7566734" cy="685800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/>
          <a:srcRect l="59261" t="35875" r="12440" b="52657"/>
          <a:stretch/>
        </p:blipFill>
        <p:spPr bwMode="auto">
          <a:xfrm>
            <a:off x="609600" y="1288570"/>
            <a:ext cx="7566734" cy="1730578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Oval 7"/>
          <p:cNvSpPr/>
          <p:nvPr/>
        </p:nvSpPr>
        <p:spPr>
          <a:xfrm>
            <a:off x="1143000" y="1068761"/>
            <a:ext cx="457200" cy="2111578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30480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04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 3, Purchase Price and Terms of Sale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Helps assessor determine market value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If not completed, </a:t>
            </a:r>
            <a:r>
              <a:rPr lang="en-US" dirty="0" smtClean="0"/>
              <a:t>assessor will request another PCOR or a </a:t>
            </a:r>
            <a:r>
              <a:rPr lang="en-US" i="1" dirty="0" smtClean="0"/>
              <a:t>Change in Ownership Statement</a:t>
            </a:r>
            <a:r>
              <a:rPr lang="en-US" dirty="0" smtClean="0"/>
              <a:t> (penalty if not returned within 90 days)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52724" t="21635" r="1603" b="44513"/>
          <a:stretch/>
        </p:blipFill>
        <p:spPr bwMode="auto">
          <a:xfrm>
            <a:off x="914400" y="1358281"/>
            <a:ext cx="7391400" cy="24384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8359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Helps determine market value </a:t>
            </a:r>
          </a:p>
          <a:p>
            <a:r>
              <a:rPr lang="en-US" dirty="0" smtClean="0"/>
              <a:t>Value of personal property items deducted - not included in determination of base year value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4, Property Information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3045" t="38081" r="2084" b="53783"/>
          <a:stretch/>
        </p:blipFill>
        <p:spPr bwMode="auto">
          <a:xfrm>
            <a:off x="228600" y="1295400"/>
            <a:ext cx="8610600" cy="914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0328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1048</TotalTime>
  <Words>732</Words>
  <Application>Microsoft Office PowerPoint</Application>
  <PresentationFormat>On-screen Show (4:3)</PresentationFormat>
  <Paragraphs>149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Preliminary Change of Ownership Report</vt:lpstr>
      <vt:lpstr>What is a PCOR?</vt:lpstr>
      <vt:lpstr>BOE-502-A  Rev. 12 (11-12) CHANGES</vt:lpstr>
      <vt:lpstr>Mailing Address</vt:lpstr>
      <vt:lpstr>Part 1, Question C:</vt:lpstr>
      <vt:lpstr>Part 1, Question D</vt:lpstr>
      <vt:lpstr>Part 1: Questions C, D, E, F, O</vt:lpstr>
      <vt:lpstr>Part 3, Purchase Price and Terms of Sale</vt:lpstr>
      <vt:lpstr>Part 4, Property Information</vt:lpstr>
      <vt:lpstr>Additional Information</vt:lpstr>
      <vt:lpstr>What is the difference between a PCOR and a COS?</vt:lpstr>
      <vt:lpstr>Are there any penalties?</vt:lpstr>
      <vt:lpstr>Can a PCOR be filed electronically?</vt:lpstr>
      <vt:lpstr>Does a PCOR require an original signature?</vt:lpstr>
      <vt:lpstr>Why was the joint tenancy question deleted a couple years ago?</vt:lpstr>
      <vt:lpstr>How do forms get changed?</vt:lpstr>
      <vt:lpstr>Where can I find information?</vt:lpstr>
      <vt:lpstr>What is a supplemental assessment?</vt:lpstr>
      <vt:lpstr>Legal Entities</vt:lpstr>
      <vt:lpstr>Role of BOE</vt:lpstr>
      <vt:lpstr>Questions?</vt:lpstr>
    </vt:vector>
  </TitlesOfParts>
  <Company>State of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Change of Ownership Report</dc:title>
  <dc:creator>Glenna Schultz</dc:creator>
  <cp:lastModifiedBy>IT</cp:lastModifiedBy>
  <cp:revision>47</cp:revision>
  <cp:lastPrinted>2014-04-04T23:24:23Z</cp:lastPrinted>
  <dcterms:created xsi:type="dcterms:W3CDTF">2014-03-18T17:00:33Z</dcterms:created>
  <dcterms:modified xsi:type="dcterms:W3CDTF">2014-05-12T20:41:30Z</dcterms:modified>
</cp:coreProperties>
</file>